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3"/>
    <p:sldId id="16140622" r:id="rId4"/>
    <p:sldId id="262" r:id="rId5"/>
    <p:sldId id="263" r:id="rId6"/>
    <p:sldId id="16140642" r:id="rId7"/>
    <p:sldId id="265" r:id="rId8"/>
    <p:sldId id="16140643" r:id="rId10"/>
    <p:sldId id="16140644" r:id="rId11"/>
    <p:sldId id="16140645" r:id="rId12"/>
    <p:sldId id="16140646" r:id="rId13"/>
    <p:sldId id="266" r:id="rId14"/>
    <p:sldId id="267" r:id="rId15"/>
    <p:sldId id="16140634" r:id="rId16"/>
    <p:sldId id="16140635" r:id="rId17"/>
    <p:sldId id="268" r:id="rId18"/>
    <p:sldId id="16140623" r:id="rId19"/>
    <p:sldId id="269" r:id="rId20"/>
    <p:sldId id="16140624" r:id="rId21"/>
    <p:sldId id="16140625" r:id="rId22"/>
    <p:sldId id="25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1" autoAdjust="0"/>
    <p:restoredTop sz="94660"/>
  </p:normalViewPr>
  <p:slideViewPr>
    <p:cSldViewPr snapToGrid="0">
      <p:cViewPr>
        <p:scale>
          <a:sx n="1" d="2"/>
          <a:sy n="1" d="2"/>
        </p:scale>
        <p:origin x="-1853" y="-72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70" indent="-30607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2992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99795" indent="-26987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60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105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999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27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9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71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github.com/Agalya1909/Edunet-Foundation.git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/>
          <a:lstStyle/>
          <a:p>
            <a:pPr algn="ctr"/>
            <a:r>
              <a:rPr lang="en-SG" altLang="en-US" sz="38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PHISHING DETECTION SYSTEM</a:t>
            </a:r>
            <a:endParaRPr lang="en-SG" altLang="en-US" sz="3800" b="1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CAPSTONE PROJECT</a:t>
            </a:r>
            <a:endParaRPr lang="en-US" sz="3200" b="1">
              <a:solidFill>
                <a:schemeClr val="accent1">
                  <a:lumMod val="75000"/>
                </a:schemeClr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5" name="TextBox 3"/>
          <p:cNvSpPr txBox="1"/>
          <p:nvPr/>
        </p:nvSpPr>
        <p:spPr>
          <a:xfrm>
            <a:off x="1098550" y="3627120"/>
            <a:ext cx="9994265" cy="22453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algn="ctr"/>
            <a:r>
              <a:rPr lang="en-US" sz="2800" b="1" kern="0" dirty="0">
                <a:solidFill>
                  <a:schemeClr val="accent1"/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Presented By:</a:t>
            </a:r>
            <a:endParaRPr lang="en-US" sz="2800" b="1" kern="0" dirty="0">
              <a:solidFill>
                <a:schemeClr val="accent1"/>
              </a:solidFill>
              <a:latin typeface="Arial" panose="020B0604020202020204"/>
              <a:ea typeface="Arial" panose="020B0604020202020204"/>
              <a:cs typeface="Arial" panose="020B0604020202020204"/>
            </a:endParaRPr>
          </a:p>
          <a:p>
            <a:pPr algn="ctr"/>
            <a:endParaRPr lang="en-US" sz="2800" b="1" kern="0" dirty="0">
              <a:solidFill>
                <a:schemeClr val="accent1"/>
              </a:solidFill>
              <a:latin typeface="Arial" panose="020B0604020202020204"/>
              <a:ea typeface="Arial" panose="020B0604020202020204"/>
              <a:cs typeface="Arial" panose="020B0604020202020204"/>
            </a:endParaRPr>
          </a:p>
          <a:p>
            <a:pPr algn="ctr"/>
            <a:r>
              <a:rPr lang="en-US" sz="2800" b="1" kern="0" dirty="0">
                <a:solidFill>
                  <a:schemeClr val="accent1"/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Agalya S</a:t>
            </a:r>
            <a:endParaRPr lang="en-US" sz="2800" b="1" kern="0" dirty="0">
              <a:solidFill>
                <a:schemeClr val="accent1"/>
              </a:solidFill>
              <a:latin typeface="Arial" panose="020B0604020202020204"/>
              <a:ea typeface="Arial" panose="020B0604020202020204"/>
              <a:cs typeface="Arial" panose="020B0604020202020204"/>
            </a:endParaRPr>
          </a:p>
          <a:p>
            <a:pPr algn="ctr"/>
            <a:r>
              <a:rPr lang="en-US" sz="2800" b="1" kern="0" dirty="0">
                <a:solidFill>
                  <a:schemeClr val="accent1"/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RMD Engineering College</a:t>
            </a:r>
            <a:endParaRPr lang="en-US" sz="2800" b="1" kern="0" dirty="0">
              <a:solidFill>
                <a:schemeClr val="accent1"/>
              </a:solidFill>
              <a:latin typeface="Arial" panose="020B0604020202020204"/>
              <a:ea typeface="Arial" panose="020B0604020202020204"/>
              <a:cs typeface="Arial" panose="020B0604020202020204"/>
            </a:endParaRPr>
          </a:p>
          <a:p>
            <a:pPr algn="ctr"/>
            <a:r>
              <a:rPr lang="en-US" sz="2800" b="1" kern="0" dirty="0">
                <a:solidFill>
                  <a:schemeClr val="accent1"/>
                </a:solidFill>
                <a:latin typeface="Arial" panose="020B0604020202020204"/>
                <a:ea typeface="Arial" panose="020B0604020202020204"/>
                <a:cs typeface="Arial" panose="020B0604020202020204"/>
              </a:rPr>
              <a:t>Computer Science and Business Sytems</a:t>
            </a:r>
            <a:endParaRPr lang="en-SG" altLang="en-US" sz="2800" b="1">
              <a:solidFill>
                <a:schemeClr val="accent1">
                  <a:lumMod val="75000"/>
                </a:schemeClr>
              </a:solidFill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IN" altLang="en-US" sz="40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system approach</a:t>
            </a:r>
            <a:endParaRPr lang="en-IN" altLang="en-US" sz="4000" b="1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25" y="1301750"/>
            <a:ext cx="11029315" cy="3291205"/>
          </a:xfrm>
        </p:spPr>
        <p:txBody>
          <a:bodyPr>
            <a:normAutofit/>
          </a:bodyPr>
          <a:p>
            <a:pPr algn="l"/>
            <a:r>
              <a:rPr lang="en-US" sz="1800" b="1">
                <a:latin typeface="Times New Roman" panose="02020603050405020304" charset="0"/>
                <a:cs typeface="Times New Roman" panose="02020603050405020304" charset="0"/>
              </a:rPr>
              <a:t>Deployment</a:t>
            </a:r>
            <a:r>
              <a:rPr lang="en-IN" altLang="en-US" sz="18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sz="18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Model Serialization: Saves models using pickle or joblib for reuse.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API Development: Builds RESTful API (Flask or Django) for real-time URL classification.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Server Setup: Configures WSGI server (e.g., gunicorn), handles API requests, ensures scalability.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Testing and Monitoring: Tests API endpoints (e.g., Postman), implements logging, CI/CD pipelines for updates and maintenance.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Algorithm &amp; Deployment</a:t>
            </a:r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30000"/>
          </a:bodyPr>
          <a:lstStyle/>
          <a:p>
            <a:pPr marL="305435" indent="-305435"/>
            <a:r>
              <a:rPr lang="en-IN" sz="6000" b="1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The system employs a range of machine learning algorithms, including:</a:t>
            </a:r>
            <a:endParaRPr lang="en-IN" sz="6000" b="1" dirty="0"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5000" b="1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Gradient Boosting Classifier:</a:t>
            </a:r>
            <a:r>
              <a:rPr lang="en-IN" sz="5000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 A popular ensemble learning algorithm that combines multiple weak models to create a strong predictor.</a:t>
            </a:r>
            <a:endParaRPr lang="en-IN" sz="5000" dirty="0"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5000" b="1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CatBoost Classifier:</a:t>
            </a:r>
            <a:r>
              <a:rPr lang="en-IN" sz="5000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 A gradient boosting algorithm that utilizes categorical features to improve model performance.</a:t>
            </a:r>
            <a:endParaRPr lang="en-IN" sz="5000" dirty="0"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5000" b="1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XGBoost Classifier:</a:t>
            </a:r>
            <a:r>
              <a:rPr lang="en-IN" sz="5000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 An extreme gradient boosting algorithm that leverages parallel processing to improve model training speed.</a:t>
            </a:r>
            <a:endParaRPr lang="en-IN" sz="5000" dirty="0"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 marL="305435" indent="-305435"/>
            <a:endParaRPr lang="en-IN" sz="5000" dirty="0"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 marL="305435" indent="-305435"/>
            <a:r>
              <a:rPr lang="en-IN" sz="6000" b="1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Feature engineering was performed using a range of techniques, including:</a:t>
            </a:r>
            <a:endParaRPr lang="en-IN" sz="6000" dirty="0"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5000" b="1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URL tokenization:</a:t>
            </a:r>
            <a:r>
              <a:rPr lang="en-IN" sz="5000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 Breaking down URLs into individual components to extract meaningful features.</a:t>
            </a:r>
            <a:endParaRPr lang="en-IN" sz="5000" dirty="0"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5000" b="1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Domain name system (DNS) analysis:</a:t>
            </a:r>
            <a:r>
              <a:rPr lang="en-IN" sz="5000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 Analyzing DNS records to identify suspicious patterns.</a:t>
            </a:r>
            <a:endParaRPr lang="en-IN" sz="5000" dirty="0"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5000" b="1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Web page analysis:</a:t>
            </a:r>
            <a:r>
              <a:rPr lang="en-IN" sz="5000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 Extracting features from web page content and structure.</a:t>
            </a:r>
            <a:endParaRPr lang="en-IN" sz="5000" dirty="0"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 marL="305435" indent="-305435"/>
            <a:endParaRPr lang="en-IN" sz="5000" dirty="0"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 marL="305435" indent="-305435"/>
            <a:r>
              <a:rPr lang="en-IN" sz="5000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The system was trained on a large dataset of labeled URLs, comprising both phishing and safe URLs, to enable robust classification.</a:t>
            </a:r>
            <a:endParaRPr lang="en-IN" sz="5000" dirty="0"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 marL="305435" indent="-305435"/>
            <a:r>
              <a:rPr lang="en-IN" sz="5000" dirty="0">
                <a:latin typeface="Times New Roman" panose="02020603050405020304" charset="0"/>
                <a:ea typeface="+mn-lt"/>
                <a:cs typeface="Times New Roman" panose="02020603050405020304" charset="0"/>
              </a:rPr>
              <a:t>The system was deployed as a cloud-based API, utilizing load balancing and auto-scaling to ensure high availability and scalability.</a:t>
            </a:r>
            <a:endParaRPr lang="en-IN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endParaRPr lang="en-IN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Result</a:t>
            </a:r>
            <a:r>
              <a:rPr lang="en-SG" altLang="en-US" sz="4400" b="1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 </a:t>
            </a:r>
            <a:endParaRPr lang="en-SG" altLang="en-US" sz="4400" b="1">
              <a:solidFill>
                <a:schemeClr val="accent1"/>
              </a:solidFill>
              <a:latin typeface="Arial" panose="020B0604020202020204"/>
              <a:ea typeface="+mj-lt"/>
              <a:cs typeface="Arial" panose="020B0604020202020204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81025" y="776605"/>
            <a:ext cx="11029315" cy="4788535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IN" sz="22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r>
              <a:rPr lang="en-IN" sz="1800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</a:rPr>
              <a:t>The system achieved an accuracy of up to 97.4% using the Gradient Boosting Classifier algorithm, surpassing traditional rule-based systems.</a:t>
            </a:r>
            <a:endParaRPr lang="en-IN" sz="18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r>
              <a:rPr lang="en-IN" sz="1800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</a:rPr>
              <a:t>High precision and recall rates indicate effective detection of phishing URLs while minimizing false positives.</a:t>
            </a:r>
            <a:endParaRPr lang="en-IN" sz="18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r>
              <a:rPr lang="en-IN" sz="1800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</a:rPr>
              <a:t>Feature importance analysis highlighted URL tokenization and DNS analysis as pivotal for phishing URL detection.</a:t>
            </a:r>
            <a:endParaRPr lang="en-IN" sz="18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endParaRPr lang="en-IN" sz="18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IN" sz="1800" b="1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</a:rPr>
              <a:t>Model Performance:</a:t>
            </a:r>
            <a:endParaRPr lang="en-IN" sz="1800" b="1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</a:rPr>
              <a:t>Accuracy: Up to 97.4% accuracy.</a:t>
            </a:r>
            <a:endParaRPr lang="en-IN" sz="18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</a:rPr>
              <a:t>Metrics: High F1 scores (up to 0.977), recall (up to 0.995), and precision (up to 0.990) ensure robust phishing URL detection.</a:t>
            </a:r>
            <a:endParaRPr lang="en-IN" sz="18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18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/>
        </p:nvSpPr>
        <p:spPr>
          <a:xfrm>
            <a:off x="462280" y="5100320"/>
            <a:ext cx="11029315" cy="17576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7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2992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99795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60" indent="-23431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105" indent="-23431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99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27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9999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9971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>
                <a:latin typeface="Times New Roman" panose="02020603050405020304" charset="0"/>
                <a:cs typeface="Times New Roman" panose="02020603050405020304" charset="0"/>
              </a:rPr>
              <a:t>Feature Importance</a:t>
            </a:r>
            <a:r>
              <a:rPr lang="en-IN" altLang="en-US" sz="18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sz="18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Key Features: "HTTPS", "AnchorURL", and "WebsiteTraffic" significantly influence classification.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8" descr="Screenshot (1113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11900" y="3875405"/>
            <a:ext cx="4357370" cy="24511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7" name="Picture 9" descr="Screenshot (111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075" y="1033780"/>
            <a:ext cx="4357370" cy="24511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8" name="Picture 10" descr="Screenshot (1114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075" y="3875405"/>
            <a:ext cx="4357370" cy="24511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9" name="Picture 11" descr="Screenshot (1112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1900" y="1033780"/>
            <a:ext cx="4357370" cy="24511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Link(GitHub, Google drive link)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200"/>
              <a:t>https://github.com/Agalya1909/Edunet-Foundation.</a:t>
            </a:r>
            <a:r>
              <a:rPr lang="en-IN" sz="2200">
                <a:hlinkClick r:id="rId1" action="ppaction://hlinkfile">
                  <a:extLst>
                    <a:ext uri="{DAF060AB-1E55-43B9-8AAB-6FB025537F2F}">
                      <wpsdc:hlinkClr xmlns:wpsdc="http://www.wps.cn/officeDocument/2017/drawingmlCustomData" val="1CADE4"/>
                      <wpsdc:folHlinkClr xmlns:wpsdc="http://www.wps.cn/officeDocument/2017/drawingmlCustomData" val="002060"/>
                      <wpsdc:hlinkUnderline xmlns:wpsdc="http://www.wps.cn/officeDocument/2017/drawingmlCustomData" val="1"/>
                    </a:ext>
                  </a:extLst>
                </a:hlinkClick>
              </a:rPr>
              <a:t>git</a:t>
            </a:r>
            <a:endParaRPr lang="en-IN" sz="2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Conclusion</a:t>
            </a:r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IN" sz="2000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  <a:sym typeface="+mn-ea"/>
              </a:rPr>
              <a:t>Achieved 97.4% accuracy using Gradient Boosting Classifier for phishing URL detection, surpassing traditional methods.</a:t>
            </a:r>
            <a:endParaRPr lang="en-IN" sz="20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  <a:sym typeface="+mn-ea"/>
            </a:endParaRPr>
          </a:p>
          <a:p>
            <a:pPr marL="305435" indent="-305435"/>
            <a:r>
              <a:rPr lang="en-IN" sz="2000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  <a:sym typeface="+mn-ea"/>
              </a:rPr>
              <a:t>High precision and recall rates ensure effective identification of phishing URLs while minimizing false positives.</a:t>
            </a:r>
            <a:endParaRPr lang="en-IN" sz="20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  <a:sym typeface="+mn-ea"/>
            </a:endParaRPr>
          </a:p>
          <a:p>
            <a:pPr marL="305435" indent="-305435"/>
            <a:r>
              <a:rPr lang="en-IN" sz="2000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  <a:sym typeface="+mn-ea"/>
              </a:rPr>
              <a:t>Key features such as "HTTPS", "AnchorURL", and "WebsiteTraffic" significantly influence the classification of URLs.</a:t>
            </a:r>
            <a:endParaRPr lang="en-IN" sz="20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  <a:sym typeface="+mn-ea"/>
            </a:endParaRPr>
          </a:p>
          <a:p>
            <a:pPr marL="305435" indent="-305435"/>
            <a:r>
              <a:rPr lang="en-IN" sz="2000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  <a:sym typeface="+mn-ea"/>
              </a:rPr>
              <a:t>Enhanced understanding of phishing detection methodologies through exploration of various machine learning models.</a:t>
            </a:r>
            <a:endParaRPr lang="en-IN" sz="20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  <a:sym typeface="+mn-ea"/>
            </a:endParaRPr>
          </a:p>
          <a:p>
            <a:pPr marL="305435" indent="-305435"/>
            <a:r>
              <a:rPr lang="en-IN" sz="2000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  <a:sym typeface="+mn-ea"/>
              </a:rPr>
              <a:t>Demonstrated the potential of machine learning in cybersecurity to mitigate online threats effectively.</a:t>
            </a:r>
            <a:endParaRPr lang="en-IN" sz="20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  <a:sym typeface="+mn-ea"/>
            </a:endParaRPr>
          </a:p>
          <a:p>
            <a:pPr marL="305435" indent="-305435"/>
            <a:r>
              <a:rPr lang="en-IN" sz="2000" dirty="0">
                <a:solidFill>
                  <a:srgbClr val="0F0F0F"/>
                </a:solidFill>
                <a:latin typeface="Times New Roman" panose="02020603050405020304" charset="0"/>
                <a:ea typeface="+mn-lt"/>
                <a:cs typeface="Times New Roman" panose="02020603050405020304" charset="0"/>
                <a:sym typeface="+mn-ea"/>
              </a:rPr>
              <a:t> Implement strategies to enhance the scalability and efficiency of the detection system, ensuring it can handle large-scale datasets and perform real-time analysis without compromising accuracy or speed.</a:t>
            </a:r>
            <a:endParaRPr lang="en-IN" sz="2000" dirty="0">
              <a:solidFill>
                <a:srgbClr val="0F0F0F"/>
              </a:solidFill>
              <a:latin typeface="Times New Roman" panose="02020603050405020304" charset="0"/>
              <a:ea typeface="+mn-lt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827" y="1375051"/>
            <a:ext cx="11029615" cy="4673324"/>
          </a:xfrm>
        </p:spPr>
        <p:txBody>
          <a:bodyPr>
            <a:noAutofit/>
          </a:bodyPr>
          <a:lstStyle/>
          <a:p>
            <a:r>
              <a:rPr lang="en-US" sz="1800" dirty="0">
                <a:latin typeface="Times New Roman" panose="02020603050405020304" charset="0"/>
                <a:cs typeface="Times New Roman" panose="02020603050405020304" charset="0"/>
              </a:rPr>
              <a:t>Enhanced Feature Engineering: Explore more advanced features such as behavioral analytics and deep learning-based representations for URLs to improve detection accuracy.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800" dirty="0">
                <a:latin typeface="Times New Roman" panose="02020603050405020304" charset="0"/>
                <a:cs typeface="Times New Roman" panose="02020603050405020304" charset="0"/>
              </a:rPr>
              <a:t>Real-Time Detection: Implement real-time monitoring and detection capabilities to swiftly respond to emerging phishing threats.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800" dirty="0">
                <a:latin typeface="Times New Roman" panose="02020603050405020304" charset="0"/>
                <a:cs typeface="Times New Roman" panose="02020603050405020304" charset="0"/>
              </a:rPr>
              <a:t>Integration with Threat Intelligence: Integrate with external threat intelligence sources to enhance model robustness against evolving phishing tactics.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800" dirty="0">
                <a:latin typeface="Times New Roman" panose="02020603050405020304" charset="0"/>
                <a:cs typeface="Times New Roman" panose="02020603050405020304" charset="0"/>
              </a:rPr>
              <a:t>User Behavior Analysis: Incorporate user behavior analytics to detect anomalies and phishing attempts based on interaction patterns.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800" dirty="0">
                <a:latin typeface="Times New Roman" panose="02020603050405020304" charset="0"/>
                <a:cs typeface="Times New Roman" panose="02020603050405020304" charset="0"/>
              </a:rPr>
              <a:t>Automation and Scalability: Develop automated systems for continuous model retraining and scalability to handle large volumes of URL data efficiently.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800" dirty="0">
                <a:latin typeface="Times New Roman" panose="02020603050405020304" charset="0"/>
                <a:cs typeface="Times New Roman" panose="02020603050405020304" charset="0"/>
              </a:rPr>
              <a:t>Multilingual and Global Adaptation: Extend detection capabilities to support multiple languages and adapt models to regional phishing trends worldwide.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itle 4"/>
          <p:cNvSpPr txBox="1"/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 panose="020B0604020202020204"/>
                <a:cs typeface="Arial" panose="020B0604020202020204"/>
              </a:rPr>
              <a:t>Future scope</a:t>
            </a:r>
            <a:endParaRPr lang="en-US" sz="4400" b="1" dirty="0">
              <a:solidFill>
                <a:schemeClr val="accent1"/>
              </a:solidFill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References</a:t>
            </a:r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Li, X., et al. "A deep learning approach for detecting phishing URLs." Computers &amp; Security, vol. 88, 2020, 101636. doi:10.1016/j.cose.2019.101636.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Jagatic, T.N., et al. "Social phishing." Communications of the ACM, vol. 50, no. 10, 2007, pp. 94-100. doi:10.1145/1290958.1290968.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OpenPhish. Available online: https://www.openphish.com.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PhishTank. Available online: https://www.phishtank.com.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Python Software Foundation. Python Language Reference, version 3.9. Available online: https://www.python.org.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Scikit-learn: Machine Learning in Python. Pedregosa, F., et al. Journal of Machine Learning Research, vol. 12, 2011, pp. 2825-2830. Available online: https://scikit-learn.org.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32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course certificate 1 </a:t>
            </a:r>
            <a:endParaRPr lang="en-IN" sz="32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77845" y="1431290"/>
            <a:ext cx="6035675" cy="46736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32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course certificate 2</a:t>
            </a:r>
            <a:endParaRPr lang="en-IN" sz="32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78480" y="1527810"/>
            <a:ext cx="6035675" cy="4673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>
                <a:latin typeface="Arial" panose="020B0604020202020204"/>
                <a:ea typeface="+mn-lt"/>
                <a:cs typeface="Arial" panose="020B0604020202020204"/>
              </a:rPr>
              <a:t>  </a:t>
            </a:r>
            <a:endParaRPr lang="en-US">
              <a:latin typeface="Arial" panose="020B0604020202020204"/>
              <a:cs typeface="Arial" panose="020B0604020202020204"/>
            </a:endParaRPr>
          </a:p>
          <a:p>
            <a:r>
              <a:rPr lang="en-US" sz="2000" b="1">
                <a:latin typeface="Arial" panose="020B0604020202020204"/>
                <a:ea typeface="+mn-lt"/>
                <a:cs typeface="Arial" panose="020B0604020202020204"/>
              </a:rPr>
              <a:t>Problem Statement </a:t>
            </a:r>
            <a:endParaRPr lang="en-US">
              <a:latin typeface="Arial" panose="020B0604020202020204"/>
              <a:cs typeface="Arial" panose="020B0604020202020204"/>
            </a:endParaRPr>
          </a:p>
          <a:p>
            <a:r>
              <a:rPr lang="en-US" sz="2000" b="1">
                <a:latin typeface="Arial" panose="020B0604020202020204"/>
                <a:ea typeface="+mn-lt"/>
                <a:cs typeface="Arial" panose="020B0604020202020204"/>
              </a:rPr>
              <a:t>Proposed System/Solution</a:t>
            </a:r>
            <a:endParaRPr lang="en-US">
              <a:latin typeface="Arial" panose="020B0604020202020204"/>
              <a:cs typeface="Arial" panose="020B0604020202020204"/>
            </a:endParaRPr>
          </a:p>
          <a:p>
            <a:r>
              <a:rPr lang="en-US" sz="2000" b="1">
                <a:latin typeface="Arial" panose="020B0604020202020204"/>
                <a:ea typeface="+mn-lt"/>
                <a:cs typeface="Calibri" panose="020F0502020204030204"/>
              </a:rPr>
              <a:t>System </a:t>
            </a:r>
            <a:r>
              <a:rPr lang="en-US" sz="2000" b="1">
                <a:latin typeface="Arial" panose="020B0604020202020204"/>
                <a:ea typeface="+mn-lt"/>
                <a:cs typeface="+mn-lt"/>
              </a:rPr>
              <a:t>Development Approach </a:t>
            </a:r>
            <a:endParaRPr lang="en-US">
              <a:latin typeface="Arial" panose="020B0604020202020204"/>
              <a:ea typeface="+mn-lt"/>
              <a:cs typeface="+mn-lt"/>
            </a:endParaRPr>
          </a:p>
          <a:p>
            <a:r>
              <a:rPr lang="en-US" sz="2000" b="1">
                <a:latin typeface="Arial" panose="020B0604020202020204"/>
                <a:ea typeface="+mn-lt"/>
                <a:cs typeface="+mn-lt"/>
              </a:rPr>
              <a:t>Algorithm &amp; Deployment  </a:t>
            </a:r>
            <a:endParaRPr lang="en-US">
              <a:latin typeface="Arial" panose="020B0604020202020204"/>
              <a:cs typeface="Calibri" panose="020F0502020204030204"/>
            </a:endParaRPr>
          </a:p>
          <a:p>
            <a:r>
              <a:rPr lang="en-US" sz="2000" b="1">
                <a:latin typeface="Arial" panose="020B0604020202020204"/>
                <a:ea typeface="+mn-lt"/>
                <a:cs typeface="Arial" panose="020B0604020202020204"/>
              </a:rPr>
              <a:t>Result</a:t>
            </a:r>
            <a:endParaRPr lang="en-US" sz="2000" b="1">
              <a:latin typeface="Arial" panose="020B0604020202020204"/>
              <a:ea typeface="+mn-lt"/>
              <a:cs typeface="Arial" panose="020B0604020202020204"/>
            </a:endParaRPr>
          </a:p>
          <a:p>
            <a:r>
              <a:rPr lang="en-US" sz="2000" b="1">
                <a:latin typeface="Arial" panose="020B0604020202020204"/>
                <a:ea typeface="+mn-lt"/>
                <a:cs typeface="Arial" panose="020B0604020202020204"/>
              </a:rPr>
              <a:t>Conclusion</a:t>
            </a:r>
            <a:endParaRPr lang="en-US">
              <a:latin typeface="Arial" panose="020B0604020202020204"/>
              <a:cs typeface="Arial" panose="020B0604020202020204"/>
            </a:endParaRPr>
          </a:p>
          <a:p>
            <a:r>
              <a:rPr lang="en-US" sz="2000" b="1">
                <a:latin typeface="Arial" panose="020B0604020202020204"/>
                <a:ea typeface="+mn-lt"/>
                <a:cs typeface="Arial" panose="020B0604020202020204"/>
              </a:rPr>
              <a:t>Future Scope</a:t>
            </a:r>
            <a:endParaRPr lang="en-US" sz="2000" b="1">
              <a:latin typeface="Arial" panose="020B0604020202020204"/>
              <a:ea typeface="+mn-lt"/>
              <a:cs typeface="Arial" panose="020B0604020202020204"/>
            </a:endParaRPr>
          </a:p>
          <a:p>
            <a:r>
              <a:rPr lang="en-US" sz="2000" b="1">
                <a:latin typeface="Arial" panose="020B0604020202020204"/>
                <a:ea typeface="+mn-lt"/>
                <a:cs typeface="Arial" panose="020B0604020202020204"/>
              </a:rPr>
              <a:t>References</a:t>
            </a:r>
            <a:endParaRPr lang="en-US">
              <a:latin typeface="Arial" panose="020B0604020202020204"/>
              <a:cs typeface="Arial" panose="020B0604020202020204"/>
            </a:endParaRPr>
          </a:p>
          <a:p>
            <a:endParaRPr lang="en-US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sz="40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US" sz="40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20018" y="1625617"/>
            <a:ext cx="11029615" cy="4673324"/>
          </a:xfrm>
        </p:spPr>
        <p:txBody>
          <a:bodyPr>
            <a:noAutofit/>
          </a:bodyPr>
          <a:lstStyle/>
          <a:p>
            <a:pPr marL="305435" indent="-305435"/>
            <a:r>
              <a:rPr lang="en-IN" sz="1800">
                <a:latin typeface="Times New Roman" panose="02020603050405020304" charset="0"/>
                <a:cs typeface="Times New Roman" panose="02020603050405020304" charset="0"/>
              </a:rPr>
              <a:t>Phishing attacks are a pervasive threat to online security, with attackers employing sophisticated tactics to evade detection by traditional rule-based systems.</a:t>
            </a:r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r>
              <a:rPr lang="en-IN" sz="1800">
                <a:latin typeface="Times New Roman" panose="02020603050405020304" charset="0"/>
                <a:cs typeface="Times New Roman" panose="02020603050405020304" charset="0"/>
              </a:rPr>
              <a:t>The increasing complexity of phishing attacks necessitates the development of more advanced detection methods capable of identifying novel and adaptive threats.</a:t>
            </a:r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r>
              <a:rPr lang="en-IN" sz="1800">
                <a:latin typeface="Times New Roman" panose="02020603050405020304" charset="0"/>
                <a:cs typeface="Times New Roman" panose="02020603050405020304" charset="0"/>
              </a:rPr>
              <a:t>Existing phishing detection systems often rely on manual feature engineering, which can be time-consuming and prone to errors, leading to reduced accuracy and increased false positives.</a:t>
            </a:r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305435" indent="-305435"/>
            <a:r>
              <a:rPr lang="en-IN" sz="1800">
                <a:latin typeface="Times New Roman" panose="02020603050405020304" charset="0"/>
                <a:cs typeface="Times New Roman" panose="02020603050405020304" charset="0"/>
              </a:rPr>
              <a:t>The lack of robust and scalable phishing detection systems hinders the ability to effectively mitigate the risk of phishing attacks, resulting in significant financial losses and reputational damage.</a:t>
            </a:r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US" sz="440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41671" y="129438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IN" sz="1800">
                <a:latin typeface="Times New Roman" panose="02020603050405020304" charset="0"/>
                <a:cs typeface="Times New Roman" panose="02020603050405020304" charset="0"/>
              </a:rPr>
              <a:t>To systematically address the problem of detecting phishing URLs using machine learning, the following approach outlines the key technical steps involved in detail:</a:t>
            </a:r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sz="1800" b="1">
                <a:latin typeface="Times New Roman" panose="02020603050405020304" charset="0"/>
                <a:cs typeface="Times New Roman" panose="02020603050405020304" charset="0"/>
              </a:rPr>
              <a:t>Data Collection:</a:t>
            </a:r>
            <a:r>
              <a:rPr lang="en-IN" sz="1800">
                <a:latin typeface="Times New Roman" panose="02020603050405020304" charset="0"/>
                <a:cs typeface="Times New Roman" panose="02020603050405020304" charset="0"/>
              </a:rPr>
              <a:t> Gather datasets from sources like Kaggle or PhishTank, ensuring they include relevant features such as URL length, HTTPS presence, and domain age to differentiate between phishing and legitimate URLs.</a:t>
            </a:r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sz="1800" b="1">
                <a:latin typeface="Times New Roman" panose="02020603050405020304" charset="0"/>
                <a:cs typeface="Times New Roman" panose="02020603050405020304" charset="0"/>
              </a:rPr>
              <a:t>Data Preprocessing:</a:t>
            </a:r>
            <a:r>
              <a:rPr lang="en-IN" sz="1800">
                <a:latin typeface="Times New Roman" panose="02020603050405020304" charset="0"/>
                <a:cs typeface="Times New Roman" panose="02020603050405020304" charset="0"/>
              </a:rPr>
              <a:t> Clean the data by removing duplicates and handling missing values, extract meaningful features from URLs, encode categorical variables, and normalize numerical features to prepare the data for modeling.</a:t>
            </a:r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sz="1800" b="1">
                <a:latin typeface="Times New Roman" panose="02020603050405020304" charset="0"/>
                <a:cs typeface="Times New Roman" panose="02020603050405020304" charset="0"/>
              </a:rPr>
              <a:t>Machine Learning Algo</a:t>
            </a:r>
            <a:r>
              <a:rPr lang="en-IN" sz="1800" b="1">
                <a:latin typeface="Times New Roman" panose="02020603050405020304" charset="0"/>
                <a:cs typeface="Times New Roman" panose="02020603050405020304" charset="0"/>
              </a:rPr>
              <a:t>rithm:</a:t>
            </a:r>
            <a:r>
              <a:rPr lang="en-IN" sz="1800">
                <a:latin typeface="Times New Roman" panose="02020603050405020304" charset="0"/>
                <a:cs typeface="Times New Roman" panose="02020603050405020304" charset="0"/>
              </a:rPr>
              <a:t> Evaluate and train multiple machine learning models like Gradient Boosting, CatBoost, and XGBoost, using techniques such as GridSearchCV for hyperparameter tuning to optimize their performance.</a:t>
            </a:r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IN" sz="18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sz="40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Proposed Solution</a:t>
            </a:r>
            <a:endParaRPr lang="en-US" sz="4000" b="1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1800" b="1">
                <a:latin typeface="Times New Roman" panose="02020603050405020304" charset="0"/>
                <a:cs typeface="Times New Roman" panose="02020603050405020304" charset="0"/>
              </a:rPr>
              <a:t>Deployment</a:t>
            </a:r>
            <a:r>
              <a:rPr lang="en-IN" altLang="en-US" sz="18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Serialize the best-performing model using pickle or joblib, develop a Flask or FastAPI web application to serve the model, and create an API endpoint for URL classification.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800" b="1">
                <a:latin typeface="Times New Roman" panose="02020603050405020304" charset="0"/>
                <a:cs typeface="Times New Roman" panose="02020603050405020304" charset="0"/>
              </a:rPr>
              <a:t>Evaluation</a:t>
            </a:r>
            <a:r>
              <a:rPr lang="en-IN" altLang="en-US" sz="18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Assess model performance using metrics like accuracy, f1_score, recall, and precision, perform k-fold cross-validation, and analyze feature importance to ensure robust and reliable predictions.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800" b="1">
                <a:latin typeface="Times New Roman" panose="02020603050405020304" charset="0"/>
                <a:cs typeface="Times New Roman" panose="02020603050405020304" charset="0"/>
              </a:rPr>
              <a:t>Result</a:t>
            </a:r>
            <a:r>
              <a:rPr lang="en-IN" altLang="en-US" sz="18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Highlight the best-performing model's accuracy and key influential features, and ensure the deployed application can handle real-world data, providing users with a reliable tool for phishing URL detection.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81192" y="662572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System  Approach</a:t>
            </a:r>
            <a:endParaRPr lang="en-US" sz="4400">
              <a:solidFill>
                <a:schemeClr val="accent1"/>
              </a:solidFill>
              <a:latin typeface="Calibri Light" panose="020F0302020204030204"/>
              <a:cs typeface="Calibri Light" panose="020F0302020204030204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81192" y="1538881"/>
            <a:ext cx="11029615" cy="4673324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 marL="0" indent="0">
              <a:buNone/>
            </a:pPr>
            <a:endParaRPr 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 marL="0" algn="l">
              <a:buNone/>
            </a:pPr>
            <a:endParaRPr 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 marL="0" indent="0">
              <a:buNone/>
            </a:pPr>
            <a:endParaRPr 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The system approach outlines the overall strategy and methodology for developing and implementing the </a:t>
            </a:r>
            <a:r>
              <a:rPr lang="en-IN" altLang="en-GB" sz="1800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phishing detection system:</a:t>
            </a:r>
            <a:endParaRPr lang="en-IN" alt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r>
              <a:rPr lang="en-IN" altLang="en-GB" sz="1800" b="1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System Requirements:</a:t>
            </a:r>
            <a:endParaRPr lang="en-IN" altLang="en-GB" sz="1800" b="1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altLang="en-GB" sz="1800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CPU: Multi-core processor</a:t>
            </a:r>
            <a:endParaRPr lang="en-IN" alt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altLang="en-GB" sz="1800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RAM: Minimum 8 GB (16 GB or more recommended)</a:t>
            </a:r>
            <a:endParaRPr lang="en-IN" alt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altLang="en-GB" sz="1800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Storage: SSD with at least 50 GB free space</a:t>
            </a:r>
            <a:endParaRPr lang="en-IN" alt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altLang="en-GB" sz="1800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Optional GPU for faster training with large datasets</a:t>
            </a:r>
            <a:endParaRPr lang="en-IN" alt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altLang="en-GB" sz="1800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Operating System: Windows, macOS, or Linux</a:t>
            </a:r>
            <a:endParaRPr lang="en-IN" alt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altLang="en-GB" sz="1800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Python 3.6 or higher</a:t>
            </a:r>
            <a:endParaRPr lang="en-IN" alt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altLang="en-GB" sz="1800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IDE: Jupyter Notebook, VS Code, or PyCharm</a:t>
            </a:r>
            <a:endParaRPr lang="en-IN" alt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altLang="en-GB" sz="1800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Web Server: Flask or Django for deployment</a:t>
            </a:r>
            <a:endParaRPr lang="en-IN" alt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altLang="en-GB" sz="1800" dirty="0">
                <a:solidFill>
                  <a:srgbClr val="111111"/>
                </a:solidFill>
                <a:latin typeface="Times New Roman" panose="02020603050405020304" charset="0"/>
                <a:ea typeface="Roboto" panose="02000000000000000000"/>
                <a:cs typeface="Times New Roman" panose="02020603050405020304" charset="0"/>
                <a:sym typeface="Roboto" panose="02000000000000000000"/>
              </a:rPr>
              <a:t>Version Control: Git</a:t>
            </a:r>
            <a:endParaRPr lang="en-IN" altLang="en-GB" sz="18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endParaRPr lang="en-SG" altLang="en-US" sz="2200" b="1">
              <a:solidFill>
                <a:schemeClr val="accent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sz="2200" dirty="0">
              <a:solidFill>
                <a:srgbClr val="111111"/>
              </a:solidFill>
              <a:latin typeface="Times New Roman" panose="02020603050405020304" charset="0"/>
              <a:ea typeface="Roboto" panose="02000000000000000000"/>
              <a:cs typeface="Times New Roman" panose="02020603050405020304" charset="0"/>
              <a:sym typeface="Roboto" panose="02000000000000000000"/>
            </a:endParaRPr>
          </a:p>
          <a:p>
            <a:endParaRPr lang="en-IN" sz="2200">
              <a:solidFill>
                <a:srgbClr val="0F0F0F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IN" altLang="en-US" sz="40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system approach</a:t>
            </a:r>
            <a:endParaRPr lang="en-IN" altLang="en-US" sz="4000" b="1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r>
              <a:rPr lang="en-US" sz="1800" b="1">
                <a:latin typeface="Times New Roman" panose="02020603050405020304" charset="0"/>
                <a:cs typeface="Times New Roman" panose="02020603050405020304" charset="0"/>
              </a:rPr>
              <a:t>Libraries Required</a:t>
            </a:r>
            <a:endParaRPr lang="en-US" sz="18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Data Handling and Processing: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Font typeface="Wingdings" panose="05000000000000000000" charset="0"/>
              <a:buNone/>
            </a:pP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      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pandas, numpy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Data Visualization: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     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matplotlib, seaborn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Machine Learning and Model Building: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     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scikit-learn, xgboost, lightgbm, catboost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Natural Language Processing: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     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nltk, re (Regular Expressions for URL parsing)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Model Deployment: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     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Flask or Django, gunicorn (for WSGI server), requests (for testing API endpoints)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IN" altLang="en-US" sz="40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system approach</a:t>
            </a:r>
            <a:endParaRPr lang="en-IN" altLang="en-US" sz="4000" b="1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r>
              <a:rPr lang="en-US" sz="1800" b="1">
                <a:latin typeface="Times New Roman" panose="02020603050405020304" charset="0"/>
                <a:cs typeface="Times New Roman" panose="02020603050405020304" charset="0"/>
              </a:rPr>
              <a:t>Data Collection</a:t>
            </a:r>
            <a:r>
              <a:rPr lang="en-IN" altLang="en-US" sz="18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sz="18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Sources: Utilizes PhishTank, OpenPhish datasets, and performs web scraping. Integrates real-time cybersecurity feeds.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Attributes to Collect: Gathers URL text, domain age, reputation, WHOIS information, HTTPS presence, URL structure, and lexical features.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800" b="1">
                <a:latin typeface="Times New Roman" panose="02020603050405020304" charset="0"/>
                <a:cs typeface="Times New Roman" panose="02020603050405020304" charset="0"/>
              </a:rPr>
              <a:t>Data Preprocessing</a:t>
            </a:r>
            <a:r>
              <a:rPr lang="en-IN" altLang="en-US" sz="18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sz="18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Data Cleaning: Removes duplicates, handles missing values for data integrity.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Feature Extraction: Extracts domain/subdomain info, URL components, computes statistical features, and tokenizes textual content.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Feature Engineering: Generates new features based on domain reputation scores and identifies phishing URL patterns.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IN" altLang="en-US" sz="40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system approach</a:t>
            </a:r>
            <a:endParaRPr lang="en-IN" altLang="en-US" sz="4000" b="1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en-US" sz="1800" b="1">
                <a:latin typeface="Times New Roman" panose="02020603050405020304" charset="0"/>
                <a:cs typeface="Times New Roman" panose="02020603050405020304" charset="0"/>
              </a:rPr>
              <a:t>Model Building</a:t>
            </a:r>
            <a:r>
              <a:rPr lang="en-IN" altLang="en-US" sz="18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sz="18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Algorithm Selection: Chooses Gradient Boosting, XGBoost, LightGBM, and CatBoost for their classification performance.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Training the Model: Tunes hyperparameters, uses cross-validation for robustness.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Feature Importance Analysis: Identifies key features influencing predictions for model refinement.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>
                <a:latin typeface="Times New Roman" panose="02020603050405020304" charset="0"/>
                <a:cs typeface="Times New Roman" panose="02020603050405020304" charset="0"/>
              </a:rPr>
              <a:t>Model Evaluation</a:t>
            </a:r>
            <a:r>
              <a:rPr lang="en-IN" altLang="en-US" sz="1800" b="1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sz="18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Metrics: Evaluates Accuracy, Precision, Recall, F1-Score, ROC-AUC Score for model performance.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Validation: Uses confusion matrices, ROC/precision-recall curves to validate and compare model effectiveness.</a:t>
            </a: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0</TotalTime>
  <Words>9110</Words>
  <Application>WPS Presentation</Application>
  <PresentationFormat>Widescreen</PresentationFormat>
  <Paragraphs>185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5" baseType="lpstr">
      <vt:lpstr>Arial</vt:lpstr>
      <vt:lpstr>SimSun</vt:lpstr>
      <vt:lpstr>Wingdings</vt:lpstr>
      <vt:lpstr>Wingdings 2</vt:lpstr>
      <vt:lpstr>Arial</vt:lpstr>
      <vt:lpstr>Calibri</vt:lpstr>
      <vt:lpstr>Times New Roman</vt:lpstr>
      <vt:lpstr>Calibri Light</vt:lpstr>
      <vt:lpstr>Roboto</vt:lpstr>
      <vt:lpstr>Wingdings</vt:lpstr>
      <vt:lpstr>Microsoft YaHei</vt:lpstr>
      <vt:lpstr>Arial Unicode MS</vt:lpstr>
      <vt:lpstr>Franklin Gothic Demi</vt:lpstr>
      <vt:lpstr>Franklin Gothic Book</vt:lpstr>
      <vt:lpstr>DividendVTI</vt:lpstr>
      <vt:lpstr>PHISHING DETECTION SYSTEM</vt:lpstr>
      <vt:lpstr>OUTLINE</vt:lpstr>
      <vt:lpstr>Problem Statement</vt:lpstr>
      <vt:lpstr>Proposed Solution</vt:lpstr>
      <vt:lpstr>Proposed Solution</vt:lpstr>
      <vt:lpstr>System  Approach</vt:lpstr>
      <vt:lpstr>system approach</vt:lpstr>
      <vt:lpstr>system approach</vt:lpstr>
      <vt:lpstr>system approach</vt:lpstr>
      <vt:lpstr>system approach</vt:lpstr>
      <vt:lpstr>Algorithm &amp; Deployment</vt:lpstr>
      <vt:lpstr>Result </vt:lpstr>
      <vt:lpstr>PowerPoint 演示文稿</vt:lpstr>
      <vt:lpstr>Project Link(GitHub, Google drive link)</vt:lpstr>
      <vt:lpstr>Conclusion</vt:lpstr>
      <vt:lpstr>PowerPoint 演示文稿</vt:lpstr>
      <vt:lpstr>References</vt:lpstr>
      <vt:lpstr>course certificate 1 </vt:lpstr>
      <vt:lpstr>course certificate 2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agaly</cp:lastModifiedBy>
  <cp:revision>30</cp:revision>
  <dcterms:created xsi:type="dcterms:W3CDTF">2021-05-26T16:50:00Z</dcterms:created>
  <dcterms:modified xsi:type="dcterms:W3CDTF">2024-06-30T14:57:21Z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  <property fmtid="{D5CDD505-2E9C-101B-9397-08002B2CF9AE}" pid="3" name="ICV">
    <vt:lpwstr>FC6BABC57E7545AABBE9D4FCA3E473C9</vt:lpwstr>
  </property>
  <property fmtid="{D5CDD505-2E9C-101B-9397-08002B2CF9AE}" pid="4" name="KSOProductBuildVer">
    <vt:lpwstr>1033-11.2.0.11225</vt:lpwstr>
  </property>
</Properties>
</file>